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69" r:id="rId3"/>
    <p:sldId id="265" r:id="rId4"/>
    <p:sldId id="266" r:id="rId5"/>
    <p:sldId id="267" r:id="rId6"/>
    <p:sldId id="271" r:id="rId7"/>
    <p:sldId id="268" r:id="rId8"/>
    <p:sldId id="264" r:id="rId9"/>
    <p:sldId id="260" r:id="rId10"/>
    <p:sldId id="270" r:id="rId11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DBFF"/>
    <a:srgbClr val="00B0F0"/>
    <a:srgbClr val="F7FF37"/>
    <a:srgbClr val="007AAA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91"/>
  </p:normalViewPr>
  <p:slideViewPr>
    <p:cSldViewPr snapToGrid="0" snapToObjects="1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A6C72-0906-5B41-9F4C-7791C0D4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B7A9F0-DC6F-724A-8F09-800548FC3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A1D7C-4B1A-FD4B-8ABF-B73783426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17CC76-E09A-BD4F-A493-81614163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39C69D-9FE9-0E44-91F4-5E028F41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395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6C802-39C7-694B-A551-ED3BEB0FC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B845DA-2B33-0940-9029-0EA8519E1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824587-26F1-8640-A8EF-04073603E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3B3573-96D5-BC40-B35F-10348105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1025B-7A17-354F-AD78-E5291FF1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416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390BE-7C0D-4846-8877-46E3A5B3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F14912-F971-3D4E-B122-36211EE7E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70487-881A-5748-A5F5-6FA0175B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7FFE94-72A6-9843-84E7-CCF8FACA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C07294-DA80-C346-BA94-48F6548F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957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C9543-389C-1F45-933F-544FE3F96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041F6E-ED2A-EC43-9A7F-C08021EC57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337B2D-7B89-CC47-BA77-34DF57397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5AC2B8-E5BB-D340-80D5-2276C2502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464C6D-67D1-F04D-A0D2-7FCF15F5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EA3CB7-0A15-E644-B05C-65C26B84D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49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E4D31-E159-2944-9DA7-FE58D9E55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1A6FC9-4858-8342-BDE0-EB80BB8A6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29F797-CC6F-2A49-B973-F639F0EE6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25371B-68D8-6545-A7F9-1FDFDB5B0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199265-7181-DD4D-BC5E-F721E293C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6A3071-A5D0-6944-8A70-24E721D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3256BE9-5A3F-1842-8A0E-CC9F1CA6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14B65A-1E17-2644-8683-BE46F649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04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F7256-AE4C-494F-A2EB-46B7EA9E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9569EC7-7B6C-3442-A236-F9C8546CE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C559C4E-A2E5-704D-93C5-1C0E1CBE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875523-3902-9D41-A63A-42839619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818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DA817B-F130-064B-8890-58E26CA0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93A847-9600-124B-BD35-914C71D55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A7A7F1-33F3-EB48-83E7-565F81E0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534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89352-BDB7-7C48-B6F1-53B2396F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E2F2F-06B3-5F4F-AC06-CF7169A8B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4ED879-39C9-2245-AD01-B6D76492C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36CA36-58EA-EE4B-BA94-D48226CA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282884-08F4-AA4C-AD82-4486F57E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2778D9-0165-D648-9073-4FB3D41FD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44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0AB50-C87C-C54F-8FA8-106C3EFE8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0EEFAC5-2C02-5C49-BE5D-BC43D31D66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541FF1-7202-DC49-8C94-FFB5CB096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09C695-E4E0-E741-BEA5-2C262A36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CFA861-EEB4-9046-9FB8-E75EEC2A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7D70E2-3766-4142-836C-0B482CE43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026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8CF53-25E3-B843-BEDC-F01653BE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BB4F06-5836-2447-A82F-4A518396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FAF419-E14C-6147-9149-74403964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AD63FE-50BF-2E4E-B8F7-DE784C32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14D03A-34C8-784A-96A5-F823DAFD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696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1F671E-86E7-AC45-A18C-C9728E170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E3BF5F-83B9-3B41-996D-AFF1482E2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984863-77FE-1E4A-9E7F-6BAAF9F94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59B05-B62F-B443-8860-5AB2F0F4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283548-8B3C-BE4B-A82F-58F1AA18A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0560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796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89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31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693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82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13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546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88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26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22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5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6A9F436-C6F4-0346-9526-AEF75EDDB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27965C-62A2-D84D-A29B-615908D80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C1D2AB-C8FA-584D-9AE4-623EBB2A1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C3479-C0A9-C647-B455-DB30A68BCFBE}" type="datetimeFigureOut">
              <a:rPr lang="es-AR" smtClean="0"/>
              <a:t>4/7/2025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FB3A5A-7235-E142-A4E7-4DD580B90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F0C1A-61DF-A040-93BD-C60BB93EE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64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6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0" y="2450878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5000" b="1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rPr>
              <a:t>PLANTILLAS</a:t>
            </a:r>
          </a:p>
          <a:p>
            <a:pPr algn="ctr"/>
            <a:r>
              <a:rPr lang="es-AR" sz="5000" b="1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rPr>
              <a:t>PARA BOARD</a:t>
            </a:r>
            <a:endParaRPr lang="en-US" sz="5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0" t="19987" r="14166" b="19228"/>
          <a:stretch/>
        </p:blipFill>
        <p:spPr>
          <a:xfrm>
            <a:off x="431074" y="5569802"/>
            <a:ext cx="1802673" cy="73955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357" y="302365"/>
            <a:ext cx="1240674" cy="12406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74" y="498307"/>
            <a:ext cx="1802673" cy="104473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131" y="5707748"/>
            <a:ext cx="2337089" cy="61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4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28613" y="303570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/>
          <p:cNvSpPr txBox="1"/>
          <p:nvPr/>
        </p:nvSpPr>
        <p:spPr>
          <a:xfrm>
            <a:off x="597695" y="379547"/>
            <a:ext cx="1785937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LOGO</a:t>
            </a:r>
          </a:p>
          <a:p>
            <a:endParaRPr lang="es-A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26580" y="260307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>
                <a:solidFill>
                  <a:prstClr val="black"/>
                </a:solidFill>
                <a:latin typeface="Calibri" panose="020F0502020204030204"/>
              </a:rPr>
              <a:t>Nombre de la campaña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97695" y="1192444"/>
            <a:ext cx="3588542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Diagnóstico y objetivos: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426366" y="1192444"/>
            <a:ext cx="3555310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Estrategia: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310289" y="1192444"/>
            <a:ext cx="3344521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Resultados: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329115" y="626736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i="1" dirty="0">
                <a:solidFill>
                  <a:prstClr val="black"/>
                </a:solidFill>
                <a:latin typeface="Calibri" panose="020F0502020204030204"/>
              </a:rPr>
              <a:t>Frase/</a:t>
            </a:r>
            <a:r>
              <a:rPr lang="es-AR" i="1" dirty="0" err="1">
                <a:solidFill>
                  <a:prstClr val="black"/>
                </a:solidFill>
                <a:latin typeface="Calibri" panose="020F0502020204030204"/>
              </a:rPr>
              <a:t>claim</a:t>
            </a:r>
            <a:r>
              <a:rPr lang="es-AR" i="1" dirty="0">
                <a:solidFill>
                  <a:prstClr val="black"/>
                </a:solidFill>
                <a:latin typeface="Calibri" panose="020F0502020204030204"/>
              </a:rPr>
              <a:t> de campaña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91242" y="4326722"/>
            <a:ext cx="2341670" cy="19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188070" y="4326722"/>
            <a:ext cx="2341670" cy="19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748594" y="4344722"/>
            <a:ext cx="2341670" cy="194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PREMIOS OBRAR </a:t>
            </a:r>
            <a:r>
              <a:rPr lang="es-AR" sz="2000" b="1" dirty="0" smtClean="0">
                <a:solidFill>
                  <a:schemeClr val="bg1"/>
                </a:solidFill>
              </a:rPr>
              <a:t>FEDERAL, </a:t>
            </a:r>
            <a:r>
              <a:rPr lang="es-AR" sz="2000" b="1" dirty="0" smtClean="0">
                <a:solidFill>
                  <a:schemeClr val="bg1"/>
                </a:solidFill>
              </a:rPr>
              <a:t>5ª </a:t>
            </a:r>
            <a:r>
              <a:rPr lang="es-AR" sz="2000" b="1" dirty="0">
                <a:solidFill>
                  <a:schemeClr val="bg1"/>
                </a:solidFill>
              </a:rPr>
              <a:t>EDICIÓN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3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adroTexto 12"/>
          <p:cNvSpPr txBox="1"/>
          <p:nvPr/>
        </p:nvSpPr>
        <p:spPr>
          <a:xfrm>
            <a:off x="9428106" y="5103771"/>
            <a:ext cx="1616275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s-AR" dirty="0"/>
          </a:p>
          <a:p>
            <a:pPr algn="ctr"/>
            <a:r>
              <a:rPr lang="es-AR" dirty="0"/>
              <a:t>LOGO</a:t>
            </a:r>
          </a:p>
          <a:p>
            <a:pPr algn="ctr"/>
            <a:endParaRPr lang="es-AR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71500" y="1101565"/>
            <a:ext cx="3700563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Diagnóstico y objetivos: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383632" y="1101564"/>
            <a:ext cx="416123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Estrategia: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71500" y="4271338"/>
            <a:ext cx="7973368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Resultados: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32311" y="691659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9064924" y="631302"/>
            <a:ext cx="2255793" cy="200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29" name="Rectángulo 28"/>
          <p:cNvSpPr/>
          <p:nvPr/>
        </p:nvSpPr>
        <p:spPr>
          <a:xfrm>
            <a:off x="9064924" y="2830115"/>
            <a:ext cx="2255793" cy="200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21" name="CuadroTexto 20"/>
          <p:cNvSpPr txBox="1"/>
          <p:nvPr/>
        </p:nvSpPr>
        <p:spPr>
          <a:xfrm>
            <a:off x="-999744" y="353430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Nombre de la campaña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>
                <a:solidFill>
                  <a:schemeClr val="bg1"/>
                </a:solidFill>
              </a:rPr>
              <a:t>PREMIOS OBRAR FEDERAL, </a:t>
            </a:r>
            <a:r>
              <a:rPr lang="es-AR" sz="2000" b="1" dirty="0" smtClean="0">
                <a:solidFill>
                  <a:schemeClr val="bg1"/>
                </a:solidFill>
              </a:rPr>
              <a:t>5ª </a:t>
            </a:r>
            <a:r>
              <a:rPr lang="es-AR" sz="2000" b="1" dirty="0" smtClean="0">
                <a:solidFill>
                  <a:schemeClr val="bg1"/>
                </a:solidFill>
              </a:rPr>
              <a:t>EDICIÓN</a:t>
            </a:r>
            <a:endParaRPr lang="es-AR" sz="2000" b="1" dirty="0">
              <a:solidFill>
                <a:schemeClr val="bg1"/>
              </a:solidFill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6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adroTexto 24"/>
          <p:cNvSpPr txBox="1"/>
          <p:nvPr/>
        </p:nvSpPr>
        <p:spPr>
          <a:xfrm>
            <a:off x="959782" y="517732"/>
            <a:ext cx="20574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LOGO</a:t>
            </a:r>
          </a:p>
          <a:p>
            <a:endParaRPr lang="es-AR" dirty="0"/>
          </a:p>
        </p:txBody>
      </p:sp>
      <p:sp>
        <p:nvSpPr>
          <p:cNvPr id="26" name="CuadroTexto 25"/>
          <p:cNvSpPr txBox="1"/>
          <p:nvPr/>
        </p:nvSpPr>
        <p:spPr>
          <a:xfrm>
            <a:off x="3675392" y="371142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Nombre de la campaña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869773" y="1239341"/>
            <a:ext cx="3240000" cy="2888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Diagnóstico y objetivos: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28" name="CuadroTexto 27"/>
          <p:cNvSpPr txBox="1"/>
          <p:nvPr/>
        </p:nvSpPr>
        <p:spPr>
          <a:xfrm>
            <a:off x="7247309" y="1239342"/>
            <a:ext cx="3492000" cy="28909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Estrategia: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3848344" y="4275272"/>
            <a:ext cx="6890965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Resultados: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4278434" y="717552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959782" y="1375369"/>
            <a:ext cx="2543175" cy="2257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33" name="Rectángulo 32"/>
          <p:cNvSpPr/>
          <p:nvPr/>
        </p:nvSpPr>
        <p:spPr>
          <a:xfrm>
            <a:off x="938352" y="3831706"/>
            <a:ext cx="2543175" cy="2257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>
                <a:solidFill>
                  <a:schemeClr val="bg1"/>
                </a:solidFill>
              </a:rPr>
              <a:t>PREMIOS OBRAR FEDERAL, </a:t>
            </a:r>
            <a:r>
              <a:rPr lang="es-AR" sz="2000" b="1" dirty="0" smtClean="0">
                <a:solidFill>
                  <a:schemeClr val="bg1"/>
                </a:solidFill>
              </a:rPr>
              <a:t>5ª </a:t>
            </a:r>
            <a:r>
              <a:rPr lang="es-AR" sz="2000" b="1" dirty="0" smtClean="0">
                <a:solidFill>
                  <a:schemeClr val="bg1"/>
                </a:solidFill>
              </a:rPr>
              <a:t>EDICIÓN</a:t>
            </a:r>
            <a:endParaRPr lang="es-AR" sz="2000" b="1" dirty="0">
              <a:solidFill>
                <a:schemeClr val="bg1"/>
              </a:solidFill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8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>
                <a:solidFill>
                  <a:schemeClr val="bg1"/>
                </a:solidFill>
              </a:rPr>
              <a:t>PREMIOS OBRAR FEDERAL, </a:t>
            </a:r>
            <a:r>
              <a:rPr lang="es-AR" sz="2000" b="1" dirty="0" smtClean="0">
                <a:solidFill>
                  <a:schemeClr val="bg1"/>
                </a:solidFill>
              </a:rPr>
              <a:t>5ª </a:t>
            </a:r>
            <a:r>
              <a:rPr lang="es-AR" sz="2000" b="1" dirty="0" smtClean="0">
                <a:solidFill>
                  <a:schemeClr val="bg1"/>
                </a:solidFill>
              </a:rPr>
              <a:t>EDICIÓN</a:t>
            </a:r>
            <a:endParaRPr lang="es-AR" sz="2000" b="1" dirty="0">
              <a:solidFill>
                <a:schemeClr val="bg1"/>
              </a:solidFill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28625" y="290799"/>
            <a:ext cx="1125855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LOGO</a:t>
            </a:r>
          </a:p>
          <a:p>
            <a:endParaRPr lang="es-AR" dirty="0"/>
          </a:p>
        </p:txBody>
      </p:sp>
      <p:sp>
        <p:nvSpPr>
          <p:cNvPr id="14" name="CuadroTexto 13"/>
          <p:cNvSpPr txBox="1"/>
          <p:nvPr/>
        </p:nvSpPr>
        <p:spPr>
          <a:xfrm>
            <a:off x="0" y="272815"/>
            <a:ext cx="12191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 smtClean="0">
                <a:solidFill>
                  <a:schemeClr val="bg1"/>
                </a:solidFill>
              </a:rPr>
              <a:t>Nombre de la campaña</a:t>
            </a:r>
          </a:p>
          <a:p>
            <a:pPr algn="ctr"/>
            <a:r>
              <a:rPr lang="es-AR" i="1" dirty="0">
                <a:solidFill>
                  <a:schemeClr val="bg1"/>
                </a:solidFill>
              </a:rPr>
              <a:t>Frase/</a:t>
            </a:r>
            <a:r>
              <a:rPr lang="es-AR" i="1" dirty="0" err="1">
                <a:solidFill>
                  <a:schemeClr val="bg1"/>
                </a:solidFill>
              </a:rPr>
              <a:t>claim</a:t>
            </a:r>
            <a:r>
              <a:rPr lang="es-AR" i="1" dirty="0">
                <a:solidFill>
                  <a:schemeClr val="bg1"/>
                </a:solidFill>
              </a:rPr>
              <a:t> de </a:t>
            </a:r>
            <a:r>
              <a:rPr lang="es-AR" i="1" dirty="0" smtClean="0">
                <a:solidFill>
                  <a:schemeClr val="bg1"/>
                </a:solidFill>
              </a:rPr>
              <a:t>campaña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563366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schemeClr val="bg1"/>
                </a:solidFill>
              </a:rPr>
              <a:t>Diagnóstico y objetivos:</a:t>
            </a: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dirty="0">
              <a:solidFill>
                <a:schemeClr val="bg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5055614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schemeClr val="bg1"/>
                </a:solidFill>
              </a:rPr>
              <a:t>Estrategia:</a:t>
            </a: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7547863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schemeClr val="bg1"/>
                </a:solidFill>
              </a:rPr>
              <a:t>Resultados:</a:t>
            </a: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b="1" dirty="0" smtClean="0">
              <a:solidFill>
                <a:schemeClr val="bg1"/>
              </a:solidFill>
            </a:endParaRPr>
          </a:p>
          <a:p>
            <a:endParaRPr lang="es-AR" sz="1400" dirty="0">
              <a:solidFill>
                <a:schemeClr val="bg1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964172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  <p:sp>
        <p:nvSpPr>
          <p:cNvPr id="21" name="Rectángulo 20"/>
          <p:cNvSpPr/>
          <p:nvPr/>
        </p:nvSpPr>
        <p:spPr>
          <a:xfrm>
            <a:off x="2471924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  <p:sp>
        <p:nvSpPr>
          <p:cNvPr id="22" name="Rectángulo 21"/>
          <p:cNvSpPr/>
          <p:nvPr/>
        </p:nvSpPr>
        <p:spPr>
          <a:xfrm>
            <a:off x="7456420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7436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347937" y="790205"/>
            <a:ext cx="11448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>
                <a:solidFill>
                  <a:schemeClr val="bg2">
                    <a:lumMod val="50000"/>
                  </a:schemeClr>
                </a:solidFill>
              </a:rPr>
              <a:t>Íconos para usar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15" y="1815704"/>
            <a:ext cx="945229" cy="94522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04" y="3297018"/>
            <a:ext cx="761691" cy="7616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350" y="1835332"/>
            <a:ext cx="905970" cy="90597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06" y="1835332"/>
            <a:ext cx="902950" cy="90597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37" y="1835332"/>
            <a:ext cx="902950" cy="90597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1" y="1835332"/>
            <a:ext cx="905970" cy="90597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046" y="1835332"/>
            <a:ext cx="905970" cy="90597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89" y="3386319"/>
            <a:ext cx="716534" cy="7165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078" y="3210720"/>
            <a:ext cx="910992" cy="910992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730" y="3253402"/>
            <a:ext cx="852143" cy="85214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047" y="3300240"/>
            <a:ext cx="758469" cy="75846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589" y="4551870"/>
            <a:ext cx="802614" cy="80261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336" y="4551872"/>
            <a:ext cx="840585" cy="84104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829" y="4551871"/>
            <a:ext cx="840585" cy="841047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404" y="4551873"/>
            <a:ext cx="841047" cy="84104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99" y="4551871"/>
            <a:ext cx="826757" cy="826757"/>
          </a:xfrm>
          <a:prstGeom prst="rect">
            <a:avLst/>
          </a:prstGeom>
        </p:spPr>
      </p:pic>
      <p:sp>
        <p:nvSpPr>
          <p:cNvPr id="30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/>
              <a:t>PREMIOS OBRAR FEDERAL, 4ª EDICIÓN</a:t>
            </a:r>
            <a:endParaRPr lang="es-AR" sz="2000" b="1" dirty="0"/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/>
          <p:cNvSpPr/>
          <p:nvPr/>
        </p:nvSpPr>
        <p:spPr>
          <a:xfrm>
            <a:off x="347937" y="2475879"/>
            <a:ext cx="114485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800" b="1" dirty="0" smtClean="0">
                <a:solidFill>
                  <a:srgbClr val="00B0F0"/>
                </a:solidFill>
                <a:ea typeface="+mj-ea"/>
                <a:cs typeface="+mj-cs"/>
              </a:rPr>
              <a:t>EJEMPLO</a:t>
            </a:r>
          </a:p>
          <a:p>
            <a:pPr algn="ctr"/>
            <a:r>
              <a:rPr lang="es-AR" sz="4800" b="1" dirty="0" smtClean="0">
                <a:solidFill>
                  <a:srgbClr val="00B0F0"/>
                </a:solidFill>
                <a:ea typeface="+mj-ea"/>
                <a:cs typeface="+mj-cs"/>
              </a:rPr>
              <a:t>BOARD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>
                <a:solidFill>
                  <a:schemeClr val="bg1"/>
                </a:solidFill>
              </a:rPr>
              <a:t>PREMIOS OBRAR FEDERAL, </a:t>
            </a:r>
            <a:r>
              <a:rPr lang="es-AR" sz="2000" b="1" dirty="0" smtClean="0">
                <a:solidFill>
                  <a:schemeClr val="bg1"/>
                </a:solidFill>
              </a:rPr>
              <a:t>5ª </a:t>
            </a:r>
            <a:r>
              <a:rPr lang="es-AR" sz="2000" b="1" dirty="0" smtClean="0">
                <a:solidFill>
                  <a:schemeClr val="bg1"/>
                </a:solidFill>
              </a:rPr>
              <a:t>EDICIÓN</a:t>
            </a:r>
            <a:endParaRPr lang="es-AR" sz="2000" b="1" dirty="0">
              <a:solidFill>
                <a:schemeClr val="bg1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5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C57CB08-195A-D544-89E9-C4577C591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H="1">
            <a:off x="1956946" y="5817819"/>
            <a:ext cx="273383" cy="696394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>
                <a:solidFill>
                  <a:schemeClr val="bg1"/>
                </a:solidFill>
              </a:rPr>
              <a:t>PREMIOS OBRAR FEDERAL, </a:t>
            </a:r>
            <a:r>
              <a:rPr lang="es-AR" sz="2000" b="1" dirty="0" smtClean="0">
                <a:solidFill>
                  <a:schemeClr val="bg1"/>
                </a:solidFill>
              </a:rPr>
              <a:t>5ª </a:t>
            </a:r>
            <a:r>
              <a:rPr lang="es-AR" sz="2000" b="1" dirty="0" smtClean="0">
                <a:solidFill>
                  <a:schemeClr val="bg1"/>
                </a:solidFill>
              </a:rPr>
              <a:t>EDICIÓN</a:t>
            </a:r>
            <a:endParaRPr lang="es-AR" sz="2000" b="1" dirty="0">
              <a:solidFill>
                <a:schemeClr val="bg1"/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347936" y="467799"/>
            <a:ext cx="114485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/>
              <a:t>#</a:t>
            </a:r>
            <a:r>
              <a:rPr lang="es-AR" sz="3200" b="1" dirty="0" err="1" smtClean="0"/>
              <a:t>UnPelitoMásFácil</a:t>
            </a:r>
            <a:endParaRPr lang="es-AR" sz="3200" b="1" dirty="0" smtClean="0"/>
          </a:p>
          <a:p>
            <a:pPr algn="ctr"/>
            <a:r>
              <a:rPr lang="es-AR" i="1" dirty="0"/>
              <a:t>Con un cambio de look </a:t>
            </a:r>
            <a:r>
              <a:rPr lang="es-AR" i="1" dirty="0" err="1"/>
              <a:t>podés</a:t>
            </a:r>
            <a:r>
              <a:rPr lang="es-AR" i="1" dirty="0"/>
              <a:t> ayudar a personas con </a:t>
            </a:r>
            <a:r>
              <a:rPr lang="es-AR" i="1" dirty="0" smtClean="0"/>
              <a:t>cáncer</a:t>
            </a:r>
            <a:endParaRPr lang="es-AR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316901" y="1399378"/>
            <a:ext cx="2711767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y objetivos:</a:t>
            </a:r>
          </a:p>
          <a:p>
            <a:endParaRPr lang="es-AR" sz="1400" b="1" dirty="0" smtClean="0"/>
          </a:p>
          <a:p>
            <a:r>
              <a:rPr lang="es-AR" sz="1400" dirty="0" smtClean="0"/>
              <a:t>En Argentina alrededor de 125 mil personas se enferman de cáncer por año. A raíz de esto muchos adultos y niños deben realizar un tratamiento que les provoca la caída del cabello generando, en algunos, baja autoestima y aislamiento social. Por otro lado, hay muchas personas dispuestas a donar su pelo pero no encontraban en Bs As donde hacerlo. </a:t>
            </a:r>
            <a:endParaRPr lang="es-AR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161643" y="1399378"/>
            <a:ext cx="320060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Estrategia:</a:t>
            </a:r>
          </a:p>
          <a:p>
            <a:endParaRPr lang="es-AR" sz="1400" b="1" dirty="0"/>
          </a:p>
          <a:p>
            <a:r>
              <a:rPr lang="es-AR" sz="1400" dirty="0" smtClean="0"/>
              <a:t>En 2019 realizamos la campaña #</a:t>
            </a:r>
            <a:r>
              <a:rPr lang="es-AR" sz="1400" dirty="0" err="1" smtClean="0"/>
              <a:t>UnPelitoMásFácil</a:t>
            </a:r>
            <a:r>
              <a:rPr lang="es-AR" sz="1400" dirty="0" smtClean="0"/>
              <a:t> con el objetivo de recolectar donaciones de pelo para confeccionar pelucas oncológicas y entregarlas de forma gratuita, siendo el canal entre las personas que quieren ayudar y los que necesitan. Hicimos de la donación de pelo, una experiencia. Además de las jornadas de donación, facilitamos 4 puntos estratégicos en CABA para que puedan dejar el pelo todos los días del año.</a:t>
            </a:r>
            <a:endParaRPr lang="es-AR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7469098" y="1399378"/>
            <a:ext cx="3359871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Resultados:</a:t>
            </a:r>
          </a:p>
          <a:p>
            <a:endParaRPr lang="es-AR" sz="1400" b="1" dirty="0"/>
          </a:p>
          <a:p>
            <a:r>
              <a:rPr lang="es-AR" sz="1400" dirty="0" smtClean="0"/>
              <a:t>4 jornadas</a:t>
            </a:r>
          </a:p>
          <a:p>
            <a:r>
              <a:rPr lang="es-AR" sz="1400" dirty="0" smtClean="0"/>
              <a:t>+2300 donaciones</a:t>
            </a:r>
          </a:p>
          <a:p>
            <a:r>
              <a:rPr lang="es-AR" sz="1400" dirty="0" smtClean="0"/>
              <a:t>+60 pelucas</a:t>
            </a:r>
          </a:p>
          <a:p>
            <a:r>
              <a:rPr lang="es-AR" sz="1400" dirty="0" smtClean="0"/>
              <a:t>+ 3000 involucrados</a:t>
            </a:r>
          </a:p>
          <a:p>
            <a:endParaRPr lang="es-AR" sz="1400" dirty="0"/>
          </a:p>
          <a:p>
            <a:r>
              <a:rPr lang="es-AR" sz="1400" dirty="0"/>
              <a:t>La campaña hizo eco en medios de comunicación cómo </a:t>
            </a:r>
            <a:r>
              <a:rPr lang="es-AR" sz="1400" dirty="0" err="1"/>
              <a:t>America</a:t>
            </a:r>
            <a:r>
              <a:rPr lang="es-AR" sz="1400" dirty="0"/>
              <a:t> Tv, canal 9, Radio Con Vos y  en redes sociales. Varios  </a:t>
            </a:r>
            <a:r>
              <a:rPr lang="es-AR" sz="1400" dirty="0" err="1"/>
              <a:t>inﬂuencers</a:t>
            </a:r>
            <a:r>
              <a:rPr lang="es-AR" sz="1400" dirty="0"/>
              <a:t> y </a:t>
            </a:r>
            <a:r>
              <a:rPr lang="es-AR" sz="1400" dirty="0" err="1"/>
              <a:t>celebrities</a:t>
            </a:r>
            <a:r>
              <a:rPr lang="es-AR" sz="1400" dirty="0"/>
              <a:t> que se sumaron en la difusión, participando de las jornadas, algunos donaron su pelo y fue transmitido en  vivo por  TV y en redes</a:t>
            </a:r>
            <a:r>
              <a:rPr lang="es-AR" sz="1400" dirty="0" smtClean="0"/>
              <a:t>.</a:t>
            </a:r>
            <a:endParaRPr lang="es-AR" sz="14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/>
          <a:srcRect b="2248"/>
          <a:stretch/>
        </p:blipFill>
        <p:spPr>
          <a:xfrm>
            <a:off x="2516028" y="4645611"/>
            <a:ext cx="7330346" cy="158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14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>
                <a:solidFill>
                  <a:schemeClr val="bg1"/>
                </a:solidFill>
              </a:rPr>
              <a:t>PREMIOS OBRAR FEDERAL, </a:t>
            </a:r>
            <a:r>
              <a:rPr lang="es-AR" sz="2000" b="1" dirty="0" smtClean="0">
                <a:solidFill>
                  <a:schemeClr val="bg1"/>
                </a:solidFill>
              </a:rPr>
              <a:t>5ª </a:t>
            </a:r>
            <a:r>
              <a:rPr lang="es-AR" sz="2000" b="1" dirty="0" smtClean="0">
                <a:solidFill>
                  <a:schemeClr val="bg1"/>
                </a:solidFill>
              </a:rPr>
              <a:t>EDICIÓN</a:t>
            </a:r>
            <a:endParaRPr lang="es-AR" sz="2000" b="1" dirty="0">
              <a:solidFill>
                <a:schemeClr val="bg1"/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0" y="337169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>
                <a:solidFill>
                  <a:schemeClr val="bg1"/>
                </a:solidFill>
              </a:rPr>
              <a:t>#</a:t>
            </a:r>
            <a:r>
              <a:rPr lang="es-AR" sz="3200" b="1" dirty="0" err="1" smtClean="0">
                <a:solidFill>
                  <a:schemeClr val="bg1"/>
                </a:solidFill>
              </a:rPr>
              <a:t>UnPelitoMásFácil</a:t>
            </a:r>
            <a:endParaRPr lang="es-AR" sz="3200" b="1" dirty="0" smtClean="0">
              <a:solidFill>
                <a:schemeClr val="bg1"/>
              </a:solidFill>
            </a:endParaRPr>
          </a:p>
          <a:p>
            <a:pPr algn="ctr"/>
            <a:r>
              <a:rPr lang="es-AR" i="1" dirty="0">
                <a:solidFill>
                  <a:schemeClr val="bg1"/>
                </a:solidFill>
              </a:rPr>
              <a:t>Con un cambio de look </a:t>
            </a:r>
            <a:r>
              <a:rPr lang="es-AR" i="1" dirty="0" err="1">
                <a:solidFill>
                  <a:schemeClr val="bg1"/>
                </a:solidFill>
              </a:rPr>
              <a:t>podés</a:t>
            </a:r>
            <a:r>
              <a:rPr lang="es-AR" i="1" dirty="0">
                <a:solidFill>
                  <a:schemeClr val="bg1"/>
                </a:solidFill>
              </a:rPr>
              <a:t> ayudar a personas con </a:t>
            </a:r>
            <a:r>
              <a:rPr lang="es-AR" i="1" dirty="0" smtClean="0">
                <a:solidFill>
                  <a:schemeClr val="bg1"/>
                </a:solidFill>
              </a:rPr>
              <a:t>cáncer</a:t>
            </a:r>
            <a:endParaRPr lang="es-AR" i="1" dirty="0">
              <a:solidFill>
                <a:schemeClr val="bg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369153" y="1334063"/>
            <a:ext cx="2711767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y objetivos:</a:t>
            </a:r>
          </a:p>
          <a:p>
            <a:endParaRPr lang="es-AR" sz="1400" b="1" dirty="0" smtClean="0"/>
          </a:p>
          <a:p>
            <a:r>
              <a:rPr lang="es-AR" sz="1400" dirty="0" smtClean="0"/>
              <a:t>En Argentina alrededor de 125 mil personas se enferman de cáncer por año. A raíz de esto muchos adultos y niños deben realizar un tratamiento que les provoca la caída del cabello generando, en algunos, baja autoestima y aislamiento social. Por otro lado, hay muchas personas dispuestas a donar su pelo pero no encontraban en Bs As donde hacerlo. </a:t>
            </a:r>
            <a:endParaRPr lang="es-AR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213895" y="1334063"/>
            <a:ext cx="320060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Estrategia:</a:t>
            </a:r>
          </a:p>
          <a:p>
            <a:endParaRPr lang="es-AR" sz="1400" b="1" dirty="0"/>
          </a:p>
          <a:p>
            <a:r>
              <a:rPr lang="es-AR" sz="1400" dirty="0" smtClean="0"/>
              <a:t>En 2019 realizamos la campaña #</a:t>
            </a:r>
            <a:r>
              <a:rPr lang="es-AR" sz="1400" dirty="0" err="1" smtClean="0"/>
              <a:t>UnPelitoMásFácil</a:t>
            </a:r>
            <a:r>
              <a:rPr lang="es-AR" sz="1400" dirty="0" smtClean="0"/>
              <a:t> con el objetivo de recolectar donaciones de pelo para confeccionar pelucas oncológicas y entregarlas de forma gratuita, siendo el canal entre las personas que quieren ayudar y los que necesitan. Hicimos de la donación de pelo, una experiencia. Además de las jornadas de donación, facilitamos 4 puntos estratégicos en CABA para que puedan dejar el pelo todos los días del año.</a:t>
            </a:r>
            <a:endParaRPr lang="es-AR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7521350" y="1334063"/>
            <a:ext cx="3359871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Resultados:</a:t>
            </a:r>
          </a:p>
          <a:p>
            <a:endParaRPr lang="es-AR" sz="1400" b="1" dirty="0"/>
          </a:p>
          <a:p>
            <a:r>
              <a:rPr lang="es-AR" sz="1400" dirty="0" smtClean="0"/>
              <a:t>4 jornadas</a:t>
            </a:r>
          </a:p>
          <a:p>
            <a:r>
              <a:rPr lang="es-AR" sz="1400" dirty="0" smtClean="0"/>
              <a:t>+2300 donaciones</a:t>
            </a:r>
          </a:p>
          <a:p>
            <a:r>
              <a:rPr lang="es-AR" sz="1400" dirty="0" smtClean="0"/>
              <a:t>+60 pelucas</a:t>
            </a:r>
          </a:p>
          <a:p>
            <a:r>
              <a:rPr lang="es-AR" sz="1400" dirty="0" smtClean="0"/>
              <a:t>+ 3000 involucrados</a:t>
            </a:r>
          </a:p>
          <a:p>
            <a:endParaRPr lang="es-AR" sz="1400" dirty="0"/>
          </a:p>
          <a:p>
            <a:r>
              <a:rPr lang="es-AR" sz="1400" dirty="0"/>
              <a:t>La campaña hizo eco en medios de comunicación cómo </a:t>
            </a:r>
            <a:r>
              <a:rPr lang="es-AR" sz="1400" dirty="0" err="1"/>
              <a:t>America</a:t>
            </a:r>
            <a:r>
              <a:rPr lang="es-AR" sz="1400" dirty="0"/>
              <a:t> Tv, canal 9, Radio Con Vos y  en redes sociales. Varios  </a:t>
            </a:r>
            <a:r>
              <a:rPr lang="es-AR" sz="1400" dirty="0" err="1"/>
              <a:t>inﬂuencers</a:t>
            </a:r>
            <a:r>
              <a:rPr lang="es-AR" sz="1400" dirty="0"/>
              <a:t> y </a:t>
            </a:r>
            <a:r>
              <a:rPr lang="es-AR" sz="1400" dirty="0" err="1"/>
              <a:t>celebrities</a:t>
            </a:r>
            <a:r>
              <a:rPr lang="es-AR" sz="1400" dirty="0"/>
              <a:t> que se sumaron en la difusión, participando de las jornadas, algunos donaron su pelo y fue transmitido en  vivo por  TV y en redes</a:t>
            </a:r>
            <a:r>
              <a:rPr lang="es-AR" sz="1400" dirty="0" smtClean="0"/>
              <a:t>.</a:t>
            </a:r>
            <a:endParaRPr lang="es-AR" sz="14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3"/>
          <a:srcRect b="2248"/>
          <a:stretch/>
        </p:blipFill>
        <p:spPr>
          <a:xfrm>
            <a:off x="2516028" y="4606422"/>
            <a:ext cx="7330346" cy="158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162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91066014-89D8-4364-8BD8-F44F47BEE209}" vid="{D5E96E62-8235-497A-83BA-9B9CDA76F4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{0B979B37-9638-E940-B173-B1111A3AF8AB}tf16401378</Template>
  <TotalTime>4713</TotalTime>
  <Words>580</Words>
  <Application>Microsoft Office PowerPoint</Application>
  <PresentationFormat>Panorámica</PresentationFormat>
  <Paragraphs>201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CPA</cp:lastModifiedBy>
  <cp:revision>29</cp:revision>
  <dcterms:created xsi:type="dcterms:W3CDTF">2023-05-28T14:54:24Z</dcterms:created>
  <dcterms:modified xsi:type="dcterms:W3CDTF">2025-07-04T16:41:14Z</dcterms:modified>
</cp:coreProperties>
</file>